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973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285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0677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874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932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7579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663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5149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168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148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347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34047-8764-4F7F-931A-335ABBBE1E0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64609-5D96-4C59-A793-982F01DA85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750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32560" y="639037"/>
            <a:ext cx="9144000" cy="1686151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Antimon </a:t>
            </a:r>
            <a:r>
              <a:rPr lang="hu-HU" dirty="0" err="1" smtClean="0"/>
              <a:t>ércesedés</a:t>
            </a:r>
            <a:r>
              <a:rPr lang="hu-HU" dirty="0" smtClean="0"/>
              <a:t> jellemzése: irodalmi áttekintés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32560" y="2426381"/>
            <a:ext cx="9144000" cy="1655762"/>
          </a:xfrm>
        </p:spPr>
        <p:txBody>
          <a:bodyPr/>
          <a:lstStyle/>
          <a:p>
            <a:r>
              <a:rPr lang="hu-HU" dirty="0" smtClean="0"/>
              <a:t>Javaslattevő: Fórizs István</a:t>
            </a:r>
          </a:p>
          <a:p>
            <a:r>
              <a:rPr lang="hu-HU" dirty="0" smtClean="0"/>
              <a:t>Témavezető: ?</a:t>
            </a:r>
            <a:endParaRPr lang="hu-HU" dirty="0"/>
          </a:p>
        </p:txBody>
      </p:sp>
      <p:pic>
        <p:nvPicPr>
          <p:cNvPr id="4" name="Picture 2" descr="Core forming | Corning Museum of Gla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252" y="3386048"/>
            <a:ext cx="3471953" cy="347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62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kérdéskör kifejtése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Üveg </a:t>
            </a:r>
            <a:r>
              <a:rPr lang="hu-HU" dirty="0" err="1" smtClean="0"/>
              <a:t>archeometria</a:t>
            </a:r>
            <a:r>
              <a:rPr lang="hu-HU" dirty="0" smtClean="0"/>
              <a:t> témakör. Római Birodalom.</a:t>
            </a:r>
          </a:p>
          <a:p>
            <a:r>
              <a:rPr lang="hu-HU" dirty="0"/>
              <a:t>Az opak sárga üveget már több ezer éve </a:t>
            </a:r>
            <a:r>
              <a:rPr lang="hu-HU" dirty="0" smtClean="0"/>
              <a:t>készítik.</a:t>
            </a:r>
          </a:p>
          <a:p>
            <a:r>
              <a:rPr lang="hu-HU" dirty="0" smtClean="0"/>
              <a:t>Az </a:t>
            </a:r>
            <a:r>
              <a:rPr lang="hu-HU" dirty="0"/>
              <a:t>opak sárga színt kezdetben sokáig Pb-antimonát kristályos szemcsék (pigmentek) üvegbe juttatásával érték el. A Kr.u. 4. század második felében azonban </a:t>
            </a:r>
            <a:r>
              <a:rPr lang="hu-HU" dirty="0" smtClean="0"/>
              <a:t>az antimont lecserélik.</a:t>
            </a:r>
          </a:p>
          <a:p>
            <a:r>
              <a:rPr lang="hu-HU" dirty="0" smtClean="0"/>
              <a:t>Pb-</a:t>
            </a:r>
            <a:r>
              <a:rPr lang="hu-HU" dirty="0" err="1" smtClean="0"/>
              <a:t>sztannátot</a:t>
            </a:r>
            <a:r>
              <a:rPr lang="hu-HU" dirty="0" smtClean="0"/>
              <a:t> használnak.</a:t>
            </a:r>
          </a:p>
          <a:p>
            <a:r>
              <a:rPr lang="hu-HU" dirty="0"/>
              <a:t>Nem tudni, hogy pontosan hol bányászták az antimont. Sokan arra gondolnak, hogy Róma valamelyik ellensége elfoglalta azt a területet, ahol az antimonbánya volt, ezért szűnt meg az antimon felhasználása</a:t>
            </a:r>
            <a:r>
              <a:rPr lang="hu-HU" dirty="0" smtClean="0"/>
              <a:t>.</a:t>
            </a:r>
          </a:p>
        </p:txBody>
      </p:sp>
      <p:pic>
        <p:nvPicPr>
          <p:cNvPr id="1026" name="Picture 2" descr="https://www.kfki.hu/~cheminfo/hun/teazo/geo/avar/for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26" y="0"/>
            <a:ext cx="36385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57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445443"/>
          </a:xfrm>
        </p:spPr>
        <p:txBody>
          <a:bodyPr/>
          <a:lstStyle/>
          <a:p>
            <a:r>
              <a:rPr lang="hu-HU" dirty="0" smtClean="0"/>
              <a:t>Pl. Dacia tartomány: Kr.u. 106-271-ig római uralom. </a:t>
            </a:r>
          </a:p>
          <a:p>
            <a:pPr lvl="2"/>
            <a:r>
              <a:rPr lang="en-GB" dirty="0" err="1" smtClean="0"/>
              <a:t>Degryse</a:t>
            </a:r>
            <a:r>
              <a:rPr lang="en-GB" dirty="0"/>
              <a:t>, P.; Gonzalez, S.N.; </a:t>
            </a:r>
            <a:r>
              <a:rPr lang="en-GB" dirty="0" err="1"/>
              <a:t>Vanhaecke</a:t>
            </a:r>
            <a:r>
              <a:rPr lang="en-GB" dirty="0"/>
              <a:t>, F.; </a:t>
            </a:r>
            <a:r>
              <a:rPr lang="en-GB" dirty="0" err="1"/>
              <a:t>Dillis</a:t>
            </a:r>
            <a:r>
              <a:rPr lang="en-GB" dirty="0"/>
              <a:t>, S.; Van Ham-</a:t>
            </a:r>
            <a:r>
              <a:rPr lang="en-GB" dirty="0" err="1"/>
              <a:t>Meert</a:t>
            </a:r>
            <a:r>
              <a:rPr lang="en-GB" dirty="0"/>
              <a:t>, A. (2024) The rise and fall of antimony: Sourcing the “colourless” in Roman glass. Journal of Archaeological Science: Reports 53: 104344</a:t>
            </a:r>
            <a:endParaRPr lang="hu-HU" dirty="0"/>
          </a:p>
          <a:p>
            <a:r>
              <a:rPr lang="hu-HU" dirty="0" smtClean="0"/>
              <a:t>Furcsa jelenség: időnként </a:t>
            </a:r>
            <a:r>
              <a:rPr lang="hu-HU" dirty="0"/>
              <a:t>megjelent az Pb-antimonát-sztannát az üvegekben, vagyis a két jól ismert pigment keveréke, és ez igazán gyakorivá az átmeneti időszakban, vagyis a 4. sz. második felében vált. </a:t>
            </a:r>
            <a:endParaRPr lang="hu-HU" dirty="0" smtClean="0"/>
          </a:p>
          <a:p>
            <a:r>
              <a:rPr lang="hu-HU" dirty="0" smtClean="0"/>
              <a:t>Nincs </a:t>
            </a:r>
            <a:r>
              <a:rPr lang="hu-HU" dirty="0"/>
              <a:t>rá egyértelmű magyarázat, hogy miért jelenik meg ez a vegyes összetételű pigment. </a:t>
            </a:r>
            <a:endParaRPr lang="hu-HU" dirty="0" smtClean="0"/>
          </a:p>
          <a:p>
            <a:r>
              <a:rPr lang="hu-HU" dirty="0" smtClean="0"/>
              <a:t>A </a:t>
            </a:r>
            <a:r>
              <a:rPr lang="hu-HU" dirty="0"/>
              <a:t>pigmentet külön állították elő, és azt juttatták be az üvegbe</a:t>
            </a:r>
            <a:r>
              <a:rPr lang="hu-HU" dirty="0" smtClean="0"/>
              <a:t>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0606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175657"/>
            <a:ext cx="10515600" cy="5001306"/>
          </a:xfrm>
        </p:spPr>
        <p:txBody>
          <a:bodyPr/>
          <a:lstStyle/>
          <a:p>
            <a:r>
              <a:rPr lang="hu-HU" dirty="0"/>
              <a:t>Kérdés, hogy tudatosan keverték az ónt és az antimont, vagy nem. </a:t>
            </a:r>
            <a:endParaRPr lang="hu-HU" dirty="0" smtClean="0"/>
          </a:p>
          <a:p>
            <a:r>
              <a:rPr lang="hu-HU" dirty="0" smtClean="0"/>
              <a:t>Fölmerülhet </a:t>
            </a:r>
            <a:r>
              <a:rPr lang="hu-HU" dirty="0"/>
              <a:t>az a gondolat is, hogy esetleg az antimonbánya kezd kimerülni és az </a:t>
            </a:r>
            <a:r>
              <a:rPr lang="hu-HU" dirty="0" err="1"/>
              <a:t>ércesedés</a:t>
            </a:r>
            <a:r>
              <a:rPr lang="hu-HU" dirty="0"/>
              <a:t> szélén valamilyen ónt és antimont is tartalmazó ásvány vagy ásványok fordulnak elő, ezért jelenik meg a kevert Pb-antimonát-sztannát, ahol az Sb/</a:t>
            </a:r>
            <a:r>
              <a:rPr lang="hu-HU" dirty="0" err="1"/>
              <a:t>Sn</a:t>
            </a:r>
            <a:r>
              <a:rPr lang="hu-HU" dirty="0"/>
              <a:t> arány változó (ezt tapasztaltuk az üvegekben</a:t>
            </a:r>
            <a:r>
              <a:rPr lang="hu-HU" dirty="0" smtClean="0"/>
              <a:t>).</a:t>
            </a:r>
          </a:p>
          <a:p>
            <a:r>
              <a:rPr lang="hu-HU" dirty="0" smtClean="0"/>
              <a:t>Kérdés</a:t>
            </a:r>
            <a:r>
              <a:rPr lang="hu-HU" dirty="0"/>
              <a:t>, hogy létezik-e, létezhet-e olyan </a:t>
            </a:r>
            <a:r>
              <a:rPr lang="hu-HU" dirty="0" err="1"/>
              <a:t>ércesedés</a:t>
            </a:r>
            <a:r>
              <a:rPr lang="hu-HU" dirty="0"/>
              <a:t>, amelyikre ez </a:t>
            </a:r>
            <a:r>
              <a:rPr lang="hu-HU" dirty="0" smtClean="0"/>
              <a:t>jellemző?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4565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457200"/>
            <a:ext cx="9144000" cy="3278777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K-salétrom kémiai és ásványos összetételének irodalmi áttekintése és archeometriai alkalmazása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4127862"/>
            <a:ext cx="9144000" cy="1129937"/>
          </a:xfrm>
        </p:spPr>
        <p:txBody>
          <a:bodyPr/>
          <a:lstStyle/>
          <a:p>
            <a:r>
              <a:rPr lang="hu-HU" dirty="0" smtClean="0"/>
              <a:t>Javaslattevő: Fórizs István</a:t>
            </a:r>
          </a:p>
          <a:p>
            <a:r>
              <a:rPr lang="hu-HU" dirty="0" smtClean="0"/>
              <a:t>Témavezető: 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5658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kérdéskör kifejtése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Üveg </a:t>
            </a:r>
            <a:r>
              <a:rPr lang="hu-HU" dirty="0" err="1" smtClean="0"/>
              <a:t>archeometria</a:t>
            </a:r>
            <a:r>
              <a:rPr lang="hu-HU" dirty="0" smtClean="0"/>
              <a:t>.</a:t>
            </a:r>
          </a:p>
          <a:p>
            <a:r>
              <a:rPr lang="hu-HU" dirty="0" smtClean="0"/>
              <a:t>A </a:t>
            </a:r>
            <a:r>
              <a:rPr lang="hu-HU" dirty="0"/>
              <a:t>8-9. századtól Kelet- és Közép-Európában addig ismeretlen összetételű üvegek jelentek meg, alapvetően üveggyöngyök</a:t>
            </a:r>
            <a:r>
              <a:rPr lang="hu-HU" dirty="0" smtClean="0"/>
              <a:t>.</a:t>
            </a:r>
          </a:p>
          <a:p>
            <a:r>
              <a:rPr lang="hu-HU" b="1" dirty="0" smtClean="0"/>
              <a:t>Ólom-szilikát </a:t>
            </a:r>
            <a:r>
              <a:rPr lang="hu-HU" b="1" dirty="0"/>
              <a:t>és ólom-kálium-szilikát üvegek</a:t>
            </a:r>
            <a:r>
              <a:rPr lang="hu-HU" dirty="0" smtClean="0"/>
              <a:t>.</a:t>
            </a:r>
          </a:p>
          <a:p>
            <a:r>
              <a:rPr lang="hu-HU" dirty="0" smtClean="0"/>
              <a:t>Nagy </a:t>
            </a:r>
            <a:r>
              <a:rPr lang="hu-HU" dirty="0"/>
              <a:t>vita van ezek eredetéről. Az Pb-szilikát üveg, amikor ólmot és homokot (kőzetet) olvasztanak össze, Kínában jelent meg a </a:t>
            </a:r>
            <a:r>
              <a:rPr lang="hu-HU" dirty="0" err="1"/>
              <a:t>Han</a:t>
            </a:r>
            <a:r>
              <a:rPr lang="hu-HU" dirty="0"/>
              <a:t> dinasztia (Kr.e. 2. sz. - Kr.u. 2. sz.) elején. Ugyanakkor </a:t>
            </a:r>
            <a:r>
              <a:rPr lang="hu-HU" dirty="0" err="1"/>
              <a:t>Theophilus</a:t>
            </a:r>
            <a:r>
              <a:rPr lang="hu-HU" dirty="0"/>
              <a:t> </a:t>
            </a:r>
            <a:r>
              <a:rPr lang="hu-HU" dirty="0" err="1"/>
              <a:t>Presbyter</a:t>
            </a:r>
            <a:r>
              <a:rPr lang="hu-HU" dirty="0"/>
              <a:t> (kb. 1070 – 1125) könyvében megemlíti az Pb-szilikát üveget, de nem tudni, hogy azt mikortól készítették Európában. Újabban vannak, akik Kínából </a:t>
            </a:r>
            <a:r>
              <a:rPr lang="hu-HU" dirty="0" smtClean="0"/>
              <a:t>eredeztetik.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9354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757646"/>
            <a:ext cx="10515600" cy="5419317"/>
          </a:xfrm>
        </p:spPr>
        <p:txBody>
          <a:bodyPr>
            <a:normAutofit/>
          </a:bodyPr>
          <a:lstStyle/>
          <a:p>
            <a:r>
              <a:rPr lang="hu-HU" dirty="0"/>
              <a:t>Az </a:t>
            </a:r>
            <a:r>
              <a:rPr lang="hu-HU" dirty="0" err="1"/>
              <a:t>Pb-K</a:t>
            </a:r>
            <a:r>
              <a:rPr lang="hu-HU" dirty="0"/>
              <a:t>-szilikát üveg Kínában jelent meg a 8. században, majd nagyon hamar Kelet-Európában is (együtt jelent meg az Pb-szilikáttal</a:t>
            </a:r>
            <a:r>
              <a:rPr lang="hu-HU" dirty="0" smtClean="0"/>
              <a:t>).</a:t>
            </a:r>
          </a:p>
          <a:p>
            <a:r>
              <a:rPr lang="hu-HU" dirty="0" smtClean="0"/>
              <a:t>A </a:t>
            </a:r>
            <a:r>
              <a:rPr lang="hu-HU" dirty="0"/>
              <a:t>kutatók nagyon sokáig óorosz üvegnek tartották és sokan tartják ma </a:t>
            </a:r>
            <a:r>
              <a:rPr lang="hu-HU" dirty="0" smtClean="0"/>
              <a:t>is.</a:t>
            </a:r>
          </a:p>
          <a:p>
            <a:r>
              <a:rPr lang="hu-HU" dirty="0" smtClean="0"/>
              <a:t>A </a:t>
            </a:r>
            <a:r>
              <a:rPr lang="hu-HU" dirty="0"/>
              <a:t>kémiai összetételt azonban nagyon nehéz magyarázni, mivel Európában abban az időben a kálium forrása a fahamu </a:t>
            </a:r>
            <a:r>
              <a:rPr lang="hu-HU" dirty="0" smtClean="0"/>
              <a:t>volt. Föltételezik</a:t>
            </a:r>
            <a:r>
              <a:rPr lang="hu-HU" dirty="0"/>
              <a:t>, hogy a fahamut valamilyen módon tisztították, majd elfelejtették a tisztítási módot és a 17. században újra </a:t>
            </a:r>
            <a:r>
              <a:rPr lang="hu-HU" dirty="0" smtClean="0"/>
              <a:t>föltalálták.</a:t>
            </a:r>
          </a:p>
          <a:p>
            <a:r>
              <a:rPr lang="hu-HU" dirty="0" smtClean="0"/>
              <a:t>Régi </a:t>
            </a:r>
            <a:r>
              <a:rPr lang="hu-HU" dirty="0"/>
              <a:t>kínai szövegek azonban egyértelműen azt írják, hogy ők káli-salétromot </a:t>
            </a:r>
            <a:r>
              <a:rPr lang="hu-HU" dirty="0" smtClean="0"/>
              <a:t>használtak!</a:t>
            </a:r>
          </a:p>
          <a:p>
            <a:r>
              <a:rPr lang="hu-HU" dirty="0" smtClean="0"/>
              <a:t>Ezzel </a:t>
            </a:r>
            <a:r>
              <a:rPr lang="hu-HU" dirty="0"/>
              <a:t>sokkal könnyebb lenne magyarázni az összetételt, ezért már van, aki ezt is Kínából eredezteti</a:t>
            </a:r>
            <a:r>
              <a:rPr lang="hu-H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105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757646"/>
            <a:ext cx="10515600" cy="5419317"/>
          </a:xfrm>
        </p:spPr>
        <p:txBody>
          <a:bodyPr>
            <a:normAutofit/>
          </a:bodyPr>
          <a:lstStyle/>
          <a:p>
            <a:r>
              <a:rPr lang="hu-HU" dirty="0" smtClean="0"/>
              <a:t>Ennek </a:t>
            </a:r>
            <a:r>
              <a:rPr lang="hu-HU" dirty="0"/>
              <a:t>azonban a földtudományi oldala még kidolgozatlan, ugyanis senki sem tekintette át, hogy a K-salétrom telepre milyen kémiai összetétel jellemző, és milyen lenne az ezzel készített üvegek összetétele</a:t>
            </a:r>
            <a:r>
              <a:rPr lang="hu-HU" dirty="0" smtClean="0"/>
              <a:t>.</a:t>
            </a:r>
          </a:p>
          <a:p>
            <a:r>
              <a:rPr lang="hu-HU" dirty="0" smtClean="0"/>
              <a:t>Röviden</a:t>
            </a:r>
            <a:r>
              <a:rPr lang="hu-HU" dirty="0"/>
              <a:t>: a világ K-salétrom telepeinek kémiai és ásványos összetételét kellene áttekinteni és esetleg összevetni az irodalomban található </a:t>
            </a:r>
            <a:r>
              <a:rPr lang="hu-HU" dirty="0" err="1"/>
              <a:t>Pb-K</a:t>
            </a:r>
            <a:r>
              <a:rPr lang="hu-HU" dirty="0"/>
              <a:t>-szilikát üvegek kémiai összetételével.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6737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582</Words>
  <Application>Microsoft Office PowerPoint</Application>
  <PresentationFormat>Szélesvásznú</PresentationFormat>
  <Paragraphs>32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Office-téma</vt:lpstr>
      <vt:lpstr>Antimon ércesedés jellemzése: irodalmi áttekintés</vt:lpstr>
      <vt:lpstr>A kérdéskör kifejtése</vt:lpstr>
      <vt:lpstr>PowerPoint-bemutató</vt:lpstr>
      <vt:lpstr>PowerPoint-bemutató</vt:lpstr>
      <vt:lpstr>K-salétrom kémiai és ásványos összetételének irodalmi áttekintése és archeometriai alkalmazása</vt:lpstr>
      <vt:lpstr>A kérdéskör kifejtése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Antimon ércesedés jellemzése: irodalmi áttekintés</dc:title>
  <dc:creator>Admin</dc:creator>
  <cp:lastModifiedBy>Admin</cp:lastModifiedBy>
  <cp:revision>9</cp:revision>
  <dcterms:created xsi:type="dcterms:W3CDTF">2026-04-27T12:48:19Z</dcterms:created>
  <dcterms:modified xsi:type="dcterms:W3CDTF">2026-04-27T13:27:00Z</dcterms:modified>
</cp:coreProperties>
</file>